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66" r:id="rId5"/>
    <p:sldId id="267" r:id="rId6"/>
    <p:sldId id="268" r:id="rId7"/>
    <p:sldId id="269" r:id="rId8"/>
    <p:sldId id="271" r:id="rId9"/>
    <p:sldId id="27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Selected 2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Team 38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9263-E94A-FEC2-44A0-A5A98080C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667" y="685800"/>
            <a:ext cx="3656419" cy="1485900"/>
          </a:xfrm>
        </p:spPr>
        <p:txBody>
          <a:bodyPr>
            <a:normAutofit/>
          </a:bodyPr>
          <a:lstStyle/>
          <a:p>
            <a:r>
              <a:rPr lang="en-GB" sz="3400" b="1" i="0">
                <a:effectLst/>
                <a:latin typeface="-apple-system"/>
              </a:rPr>
              <a:t>SDD: Single Shot Multi-Box Detector</a:t>
            </a:r>
            <a:br>
              <a:rPr lang="en-GB" sz="3400" b="1" i="0">
                <a:effectLst/>
                <a:latin typeface="-apple-system"/>
              </a:rPr>
            </a:br>
            <a:endParaRPr lang="en-GB" sz="3400" b="1" i="0">
              <a:effectLst/>
              <a:latin typeface="-apple-syste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8F78F-B27B-7C47-E89C-F05891006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18" t="33864" r="17579" b="29167"/>
          <a:stretch/>
        </p:blipFill>
        <p:spPr>
          <a:xfrm>
            <a:off x="1023561" y="2213352"/>
            <a:ext cx="6517065" cy="21112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B7513-8964-B770-D377-2755AFEC9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667" y="2286000"/>
            <a:ext cx="3656419" cy="3581400"/>
          </a:xfrm>
        </p:spPr>
        <p:txBody>
          <a:bodyPr>
            <a:normAutofit/>
          </a:bodyPr>
          <a:lstStyle/>
          <a:p>
            <a:r>
              <a:rPr lang="en-GB" sz="1600" b="0" i="0">
                <a:effectLst/>
                <a:latin typeface="-apple-system"/>
              </a:rPr>
              <a:t>SSD uses the VGG-16 model pre-trained on ImageNet as its base model for extracting useful image features. On top of VGG16, SSD adds several conv feature layers of decreasing sizes. They can be seen as a pyramid representation of images at different scales. Intuitively large fine-grained feature maps at earlier levels are good at capturing small objects and small coarse-grained feature maps can detect large objects well. In SSD, the detection happens in every pyramidal layer, targeting at objects of various sizes.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11643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14902AA-4E7E-4D93-A756-AC2EF9AAF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E0AE5A0-0098-4DC4-82DC-CCE4071B6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B6D28670-6E3D-4F4B-AD22-EFA33BF3C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13C75C-234B-53EB-8053-CA3D88D3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281916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 i="0" dirty="0">
                <a:effectLst/>
                <a:latin typeface="-apple-system"/>
              </a:rPr>
              <a:t>Obstacle-dataset OD</a:t>
            </a:r>
            <a:br>
              <a:rPr lang="en-US" sz="2100" b="1" i="0" dirty="0">
                <a:effectLst/>
                <a:latin typeface="-apple-system"/>
              </a:rPr>
            </a:br>
            <a:r>
              <a:rPr lang="en-GB" sz="2100" b="0" i="0" dirty="0">
                <a:effectLst/>
                <a:latin typeface="-apple-system"/>
              </a:rPr>
              <a:t>Classes ["stop_sign","person","bicycle","bus","truck","car","motorbike","reflective_cone","ashcan","warning_column","spherical_roadblock","pole","dog","tricycle","fire_hydrant"]</a:t>
            </a:r>
            <a:endParaRPr lang="en-US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D75AE-3547-DEB0-6805-AF2E38D40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920620"/>
            <a:ext cx="9601200" cy="2946779"/>
          </a:xfrm>
        </p:spPr>
        <p:txBody>
          <a:bodyPr>
            <a:normAutofit/>
          </a:bodyPr>
          <a:lstStyle/>
          <a:p>
            <a:r>
              <a:rPr lang="en-GB" sz="1300" b="0" i="0" dirty="0">
                <a:effectLst/>
                <a:latin typeface="-apple-system"/>
              </a:rPr>
              <a:t>This obstacle dataset follows the format of the VOC dataset</a:t>
            </a:r>
          </a:p>
          <a:p>
            <a:r>
              <a:rPr lang="en-GB" sz="1300" b="0" i="0" dirty="0">
                <a:effectLst/>
                <a:latin typeface="-apple-system"/>
              </a:rPr>
              <a:t>The dataset contains xml files in VOC format and .txt files for yolo training, as follows.</a:t>
            </a:r>
          </a:p>
          <a:p>
            <a:r>
              <a:rPr lang="en-US" sz="1300" b="0" i="0" dirty="0">
                <a:effectLst/>
                <a:latin typeface="-apple-system"/>
              </a:rPr>
              <a:t>-</a:t>
            </a:r>
            <a:r>
              <a:rPr lang="en-US" sz="1300" b="0" i="0" dirty="0" err="1">
                <a:effectLst/>
                <a:latin typeface="-apple-system"/>
              </a:rPr>
              <a:t>JPEGImages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-Annotations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-</a:t>
            </a:r>
            <a:r>
              <a:rPr lang="en-US" sz="1300" b="0" i="0" dirty="0" err="1">
                <a:effectLst/>
                <a:latin typeface="-apple-system"/>
              </a:rPr>
              <a:t>ImageSets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--Main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---train.txt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---test.txt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---val.txt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According to pictures and </a:t>
            </a:r>
            <a:r>
              <a:rPr lang="en-US" sz="1300" dirty="0">
                <a:latin typeface="-apple-system"/>
              </a:rPr>
              <a:t>l</a:t>
            </a:r>
            <a:r>
              <a:rPr lang="en-US" sz="1300" b="0" i="0" dirty="0">
                <a:effectLst/>
                <a:latin typeface="-apple-system"/>
              </a:rPr>
              <a:t>abels, as follows.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</a:t>
            </a:r>
            <a:r>
              <a:rPr lang="en-US" sz="1300" b="0" i="0" dirty="0" err="1">
                <a:effectLst/>
                <a:latin typeface="-apple-system"/>
              </a:rPr>
              <a:t>img</a:t>
            </a:r>
            <a:r>
              <a:rPr lang="en-US" sz="1300" b="0" i="0" dirty="0">
                <a:effectLst/>
                <a:latin typeface="-apple-system"/>
              </a:rPr>
              <a:t>-train for training Contains 5066 images　　</a:t>
            </a:r>
            <a:r>
              <a:rPr lang="en-US" sz="1300" b="0" i="0" dirty="0" err="1">
                <a:effectLst/>
                <a:latin typeface="-apple-system"/>
              </a:rPr>
              <a:t>ann</a:t>
            </a:r>
            <a:r>
              <a:rPr lang="en-US" sz="1300" b="0" i="0" dirty="0">
                <a:effectLst/>
                <a:latin typeface="-apple-system"/>
              </a:rPr>
              <a:t>-train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</a:t>
            </a:r>
            <a:r>
              <a:rPr lang="en-US" sz="1300" b="0" i="0" dirty="0" err="1">
                <a:effectLst/>
                <a:latin typeface="-apple-system"/>
              </a:rPr>
              <a:t>img</a:t>
            </a:r>
            <a:r>
              <a:rPr lang="en-US" sz="1300" b="0" i="0" dirty="0">
                <a:effectLst/>
                <a:latin typeface="-apple-system"/>
              </a:rPr>
              <a:t>-test for test Contains 1583 images　　　　　</a:t>
            </a:r>
            <a:r>
              <a:rPr lang="en-US" sz="1300" b="0" i="0" dirty="0" err="1">
                <a:effectLst/>
                <a:latin typeface="-apple-system"/>
              </a:rPr>
              <a:t>ann</a:t>
            </a:r>
            <a:r>
              <a:rPr lang="en-US" sz="1300" b="0" i="0" dirty="0">
                <a:effectLst/>
                <a:latin typeface="-apple-system"/>
              </a:rPr>
              <a:t>-test</a:t>
            </a:r>
            <a:br>
              <a:rPr lang="en-US" sz="1300" dirty="0"/>
            </a:br>
            <a:r>
              <a:rPr lang="en-US" sz="1300" b="0" i="0" dirty="0">
                <a:effectLst/>
                <a:latin typeface="-apple-system"/>
              </a:rPr>
              <a:t>　　</a:t>
            </a:r>
            <a:r>
              <a:rPr lang="en-US" sz="1300" b="0" i="0" dirty="0" err="1">
                <a:effectLst/>
                <a:latin typeface="-apple-system"/>
              </a:rPr>
              <a:t>img-val</a:t>
            </a:r>
            <a:r>
              <a:rPr lang="en-US" sz="1300" b="0" i="0" dirty="0">
                <a:effectLst/>
                <a:latin typeface="-apple-system"/>
              </a:rPr>
              <a:t> for validation Contains 1266 images　　　</a:t>
            </a:r>
            <a:r>
              <a:rPr lang="en-US" sz="1300" b="0" i="0" dirty="0" err="1">
                <a:effectLst/>
                <a:latin typeface="-apple-system"/>
              </a:rPr>
              <a:t>ann-val</a:t>
            </a:r>
            <a:endParaRPr lang="en-US" sz="13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42384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3E21-B080-9A62-3036-F2ED4FBB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546A6-279E-90A2-B066-0A4045E90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Learning Rate: 0.001</a:t>
            </a:r>
          </a:p>
          <a:p>
            <a:r>
              <a:rPr lang="en-US" dirty="0"/>
              <a:t>Decay </a:t>
            </a:r>
            <a:r>
              <a:rPr lang="en-US" dirty="0" err="1"/>
              <a:t>lr</a:t>
            </a:r>
            <a:r>
              <a:rPr lang="en-US" dirty="0"/>
              <a:t> at: [0.7, 0.85]</a:t>
            </a:r>
          </a:p>
          <a:p>
            <a:r>
              <a:rPr lang="en-US" dirty="0"/>
              <a:t>Weight decay: 5e-4</a:t>
            </a:r>
          </a:p>
          <a:p>
            <a:r>
              <a:rPr lang="en-US" dirty="0"/>
              <a:t>Number of train Iterations: 4000</a:t>
            </a:r>
          </a:p>
          <a:p>
            <a:r>
              <a:rPr lang="en-US" dirty="0"/>
              <a:t>Input image size: (300X300X3)</a:t>
            </a:r>
          </a:p>
          <a:p>
            <a:r>
              <a:rPr lang="en-US" dirty="0"/>
              <a:t>Use pretrained vgg16 weights</a:t>
            </a:r>
          </a:p>
          <a:p>
            <a:r>
              <a:rPr lang="en-US" dirty="0"/>
              <a:t>Batch size: 8</a:t>
            </a:r>
          </a:p>
          <a:p>
            <a:r>
              <a:rPr lang="en-US" dirty="0"/>
              <a:t>Epochs = number of train iteration // </a:t>
            </a:r>
            <a:r>
              <a:rPr lang="en-US" dirty="0" err="1"/>
              <a:t>dataloader.length</a:t>
            </a:r>
            <a:endParaRPr lang="en-US" dirty="0"/>
          </a:p>
          <a:p>
            <a:r>
              <a:rPr lang="en-US" dirty="0"/>
              <a:t>Batch normalization flag</a:t>
            </a:r>
          </a:p>
          <a:p>
            <a:r>
              <a:rPr lang="en-US" dirty="0"/>
              <a:t>Optimizer: SGD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8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BBDCC-AD39-81E6-E71D-C380FE738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300" cap="all"/>
              <a:t>Dataset after preprocessing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263869-4BAB-1FC7-A2DC-17D32B874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64" t="49734" r="22473" b="26862"/>
          <a:stretch/>
        </p:blipFill>
        <p:spPr>
          <a:xfrm>
            <a:off x="1117886" y="1914425"/>
            <a:ext cx="6080035" cy="318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6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72657-5D85-4753-4255-CAF6DCD5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1400" b="1" dirty="0">
                <a:solidFill>
                  <a:srgbClr val="FF0000"/>
                </a:solidFill>
              </a:rPr>
              <a:t>kindly please read “readme.doc”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646268-9D49-DF4B-8CE8-6D0B9B9E9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85366-9912-EAA3-E25B-35A973868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4" t="47239" r="61830" b="13484"/>
          <a:stretch/>
        </p:blipFill>
        <p:spPr>
          <a:xfrm>
            <a:off x="1371600" y="2286000"/>
            <a:ext cx="3514725" cy="3305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93F47D-506E-463A-AF76-A6AC38EC3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7" t="5357" r="7003" b="8360"/>
          <a:stretch/>
        </p:blipFill>
        <p:spPr>
          <a:xfrm>
            <a:off x="5318464" y="2357387"/>
            <a:ext cx="5406685" cy="316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283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98</TotalTime>
  <Words>312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-apple-system</vt:lpstr>
      <vt:lpstr>Calibri</vt:lpstr>
      <vt:lpstr>Franklin Gothic Book</vt:lpstr>
      <vt:lpstr>Crop</vt:lpstr>
      <vt:lpstr>Selected 2 Project Presentation</vt:lpstr>
      <vt:lpstr>SDD: Single Shot Multi-Box Detector </vt:lpstr>
      <vt:lpstr>Obstacle-dataset OD Classes ["stop_sign","person","bicycle","bus","truck","car","motorbike","reflective_cone","ashcan","warning_column","spherical_roadblock","pole","dog","tricycle","fire_hydrant"]</vt:lpstr>
      <vt:lpstr>Hyperparameters</vt:lpstr>
      <vt:lpstr>Dataset after preprocessing</vt:lpstr>
      <vt:lpstr>Results kindly please read “readme.doc”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Selected 2 Project Presentation</dc:title>
  <dc:creator>Mahmoud Taha</dc:creator>
  <cp:lastModifiedBy>Mahmoud Taha</cp:lastModifiedBy>
  <cp:revision>1</cp:revision>
  <dcterms:created xsi:type="dcterms:W3CDTF">2022-05-20T15:50:23Z</dcterms:created>
  <dcterms:modified xsi:type="dcterms:W3CDTF">2022-05-20T17:28:59Z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